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6" r:id="rId2"/>
    <p:sldId id="507" r:id="rId3"/>
    <p:sldId id="567" r:id="rId4"/>
    <p:sldId id="563" r:id="rId5"/>
    <p:sldId id="551" r:id="rId6"/>
  </p:sldIdLst>
  <p:sldSz cx="9144000" cy="5143500" type="screen16x9"/>
  <p:notesSz cx="6797675" cy="99298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333333"/>
    <a:srgbClr val="5490B8"/>
    <a:srgbClr val="0033CC"/>
    <a:srgbClr val="57B9E6"/>
    <a:srgbClr val="A3A3A3"/>
    <a:srgbClr val="969696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3021" autoAdjust="0"/>
  </p:normalViewPr>
  <p:slideViewPr>
    <p:cSldViewPr>
      <p:cViewPr varScale="1">
        <p:scale>
          <a:sx n="142" d="100"/>
          <a:sy n="142" d="100"/>
        </p:scale>
        <p:origin x="336" y="120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5458"/>
          </a:xfrm>
          <a:prstGeom prst="rect">
            <a:avLst/>
          </a:prstGeom>
        </p:spPr>
        <p:txBody>
          <a:bodyPr vert="horz" lIns="91010" tIns="45506" rIns="91010" bIns="4550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5458"/>
          </a:xfrm>
          <a:prstGeom prst="rect">
            <a:avLst/>
          </a:prstGeom>
        </p:spPr>
        <p:txBody>
          <a:bodyPr vert="horz" lIns="91010" tIns="45506" rIns="91010" bIns="4550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4ECBA25-7BD2-4A9E-B742-FB550E83BE02}" type="datetimeFigureOut">
              <a:rPr lang="ru-RU"/>
              <a:pPr>
                <a:defRPr/>
              </a:pPr>
              <a:t>28.02.2025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2766"/>
            <a:ext cx="2944958" cy="495458"/>
          </a:xfrm>
          <a:prstGeom prst="rect">
            <a:avLst/>
          </a:prstGeom>
        </p:spPr>
        <p:txBody>
          <a:bodyPr vert="horz" lIns="91010" tIns="45506" rIns="91010" bIns="4550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098" y="9432766"/>
            <a:ext cx="2944958" cy="495458"/>
          </a:xfrm>
          <a:prstGeom prst="rect">
            <a:avLst/>
          </a:prstGeom>
        </p:spPr>
        <p:txBody>
          <a:bodyPr vert="horz" lIns="91010" tIns="45506" rIns="91010" bIns="45506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8662BE0-FF55-4B27-8ADE-99CF871869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0481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5458"/>
          </a:xfrm>
          <a:prstGeom prst="rect">
            <a:avLst/>
          </a:prstGeom>
        </p:spPr>
        <p:txBody>
          <a:bodyPr vert="horz" lIns="91010" tIns="45506" rIns="91010" bIns="4550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5458"/>
          </a:xfrm>
          <a:prstGeom prst="rect">
            <a:avLst/>
          </a:prstGeom>
        </p:spPr>
        <p:txBody>
          <a:bodyPr vert="horz" lIns="91010" tIns="45506" rIns="91010" bIns="4550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8356703-BF08-407A-8596-25F6782E3F25}" type="datetimeFigureOut">
              <a:rPr lang="ru-RU"/>
              <a:pPr>
                <a:defRPr/>
              </a:pPr>
              <a:t>28.02.2025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10" tIns="45506" rIns="91010" bIns="45506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6" y="4716383"/>
            <a:ext cx="5438464" cy="4468654"/>
          </a:xfrm>
          <a:prstGeom prst="rect">
            <a:avLst/>
          </a:prstGeom>
        </p:spPr>
        <p:txBody>
          <a:bodyPr vert="horz" lIns="91010" tIns="45506" rIns="91010" bIns="45506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2766"/>
            <a:ext cx="2944958" cy="495458"/>
          </a:xfrm>
          <a:prstGeom prst="rect">
            <a:avLst/>
          </a:prstGeom>
        </p:spPr>
        <p:txBody>
          <a:bodyPr vert="horz" lIns="91010" tIns="45506" rIns="91010" bIns="4550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432766"/>
            <a:ext cx="2944958" cy="495458"/>
          </a:xfrm>
          <a:prstGeom prst="rect">
            <a:avLst/>
          </a:prstGeom>
        </p:spPr>
        <p:txBody>
          <a:bodyPr vert="horz" lIns="91010" tIns="45506" rIns="91010" bIns="45506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A6C0249-A946-4826-9914-70CEA115BB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9875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8900" y="744538"/>
            <a:ext cx="6619875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9219" indent="-2832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7630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2042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46453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7265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8077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8889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9701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A0EF038-15DF-49C0-B24E-0D505B054A48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138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8900" y="744538"/>
            <a:ext cx="6619875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9219" indent="-2832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7630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2042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46453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7265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8077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8889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9701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848EDD9-5F7B-4EF5-B5A0-2066D7767B8A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475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8900" y="744538"/>
            <a:ext cx="6619875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9219" indent="-2832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7630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2042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46453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7265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8077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8889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9701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47772F-835E-442D-978F-A7FF71860463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225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18766-8376-4BD5-B67D-89A5109A11D9}" type="datetime1">
              <a:rPr lang="ru-RU"/>
              <a:pPr>
                <a:defRPr/>
              </a:pPr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22670-3AAD-4410-9531-33579DC45E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093738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0491-0300-4AE5-B5BC-1B45F5EF5ABE}" type="datetime1">
              <a:rPr lang="ru-RU"/>
              <a:pPr>
                <a:defRPr/>
              </a:pPr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1ED8B-8FAA-426C-AD92-40C9F4CCB2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008351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DFF01-8AA2-4E27-B508-136628B0D46E}" type="datetime1">
              <a:rPr lang="ru-RU"/>
              <a:pPr>
                <a:defRPr/>
              </a:pPr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A54AD-3BC1-43CD-99ED-558032BC8B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916641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AB860-55D8-4CDE-A0FA-49779BCC81BD}" type="datetime1">
              <a:rPr lang="ru-RU"/>
              <a:pPr>
                <a:defRPr/>
              </a:pPr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90D58-CE60-446D-AA5F-D73EC64356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302661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01DBF-98DC-4E6F-B61A-4E75767A79C2}" type="datetime1">
              <a:rPr lang="ru-RU"/>
              <a:pPr>
                <a:defRPr/>
              </a:pPr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2F34E-8E78-4107-A0F0-CCE5052C55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546837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80F15-7C75-4109-BBDE-F9BA7D3D07AD}" type="datetime1">
              <a:rPr lang="ru-RU"/>
              <a:pPr>
                <a:defRPr/>
              </a:pPr>
              <a:t>28.02.2025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10E17-6D62-41A9-878E-B33E703DD1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84011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340F1-7F19-4740-B42E-BB94E44B8D8E}" type="datetime1">
              <a:rPr lang="ru-RU"/>
              <a:pPr>
                <a:defRPr/>
              </a:pPr>
              <a:t>28.02.2025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C5FA7-5A06-46DE-8A5A-4F33113C26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493109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7B3C0-4C11-4BEC-84B1-5314186F62E5}" type="datetime1">
              <a:rPr lang="ru-RU"/>
              <a:pPr>
                <a:defRPr/>
              </a:pPr>
              <a:t>28.02.2025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728CE-D0C0-41A1-983D-F3AE603A10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516032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72D94-5446-4998-BE68-8D5742EC51AF}" type="datetime1">
              <a:rPr lang="ru-RU"/>
              <a:pPr>
                <a:defRPr/>
              </a:pPr>
              <a:t>28.02.2025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9AB64-8065-4C14-9A2E-57B97E2289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090506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E5D51-3223-41F0-A970-9542939258CE}" type="datetime1">
              <a:rPr lang="ru-RU"/>
              <a:pPr>
                <a:defRPr/>
              </a:pPr>
              <a:t>28.02.2025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78131-E8C4-4F86-B4A3-2629C89227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571995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25A16-AE55-413C-9131-D3A6D217FAA1}" type="datetime1">
              <a:rPr lang="ru-RU"/>
              <a:pPr>
                <a:defRPr/>
              </a:pPr>
              <a:t>28.02.2025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54E74-3FEA-4828-A6B2-795B158E6A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822510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2514D7-8648-4CC5-B17C-BAD5D41ADA24}" type="datetime1">
              <a:rPr lang="ru-RU"/>
              <a:pPr>
                <a:defRPr/>
              </a:pPr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76694D-0C34-4D4A-AA3D-10A924E5CF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720725" y="141685"/>
            <a:ext cx="7883525" cy="359569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chemeClr val="bg1"/>
                </a:solidFill>
                <a:latin typeface="+mn-lt"/>
              </a:rPr>
              <a:t>ЭЛЕКТРОННЫЕ УСЛУГИ</a:t>
            </a:r>
            <a:r>
              <a:rPr lang="ru-RU" sz="28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600" dirty="0">
                <a:solidFill>
                  <a:schemeClr val="bg1"/>
                </a:solidFill>
                <a:latin typeface="+mn-lt"/>
              </a:rPr>
              <a:t>В СФЕРЕ ОБРАЗОВАНИЯ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7524" y="1312623"/>
            <a:ext cx="8568952" cy="2554545"/>
          </a:xfrm>
          <a:prstGeom prst="rect">
            <a:avLst/>
          </a:prstGeom>
          <a:noFill/>
          <a:scene3d>
            <a:camera prst="orthographicFront"/>
            <a:lightRig rig="soft" dir="t">
              <a:rot lat="0" lon="0" rev="10800000"/>
            </a:lightRig>
          </a:scene3d>
          <a:sp3d extrusionH="76200">
            <a:extrusionClr>
              <a:srgbClr val="333333"/>
            </a:extrusionClr>
          </a:sp3d>
        </p:spPr>
        <p:txBody>
          <a:bodyPr>
            <a:spAutoFit/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ru-RU" sz="3200" b="1" spc="1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Об организации приема детей в первые классы </a:t>
            </a:r>
          </a:p>
          <a:p>
            <a:pPr algn="ctr">
              <a:defRPr/>
            </a:pPr>
            <a:r>
              <a:rPr lang="ru-RU" sz="3200" b="1" spc="1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муниципальных </a:t>
            </a:r>
            <a:r>
              <a:rPr lang="ru-RU" sz="3200" b="1" spc="1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образовательных </a:t>
            </a:r>
            <a:r>
              <a:rPr lang="ru-RU" sz="3200" b="1" spc="1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организаций городского округа Самара в 2025 </a:t>
            </a:r>
            <a:r>
              <a:rPr lang="ru-RU" sz="3200" b="1" spc="1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году</a:t>
            </a:r>
          </a:p>
        </p:txBody>
      </p:sp>
      <p:pic>
        <p:nvPicPr>
          <p:cNvPr id="2052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06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58853"/>
            <a:ext cx="9144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 flipV="1">
            <a:off x="0" y="1006079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0" y="4157663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1"/>
            <a:ext cx="9144000" cy="64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25"/>
          <p:cNvSpPr txBox="1">
            <a:spLocks noChangeArrowheads="1"/>
          </p:cNvSpPr>
          <p:nvPr/>
        </p:nvSpPr>
        <p:spPr bwMode="auto">
          <a:xfrm>
            <a:off x="6156326" y="4462463"/>
            <a:ext cx="10080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3077" name="Прямоугольник 2"/>
          <p:cNvSpPr>
            <a:spLocks noChangeArrowheads="1"/>
          </p:cNvSpPr>
          <p:nvPr/>
        </p:nvSpPr>
        <p:spPr bwMode="auto">
          <a:xfrm>
            <a:off x="-19050" y="628651"/>
            <a:ext cx="9144000" cy="340093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85750" indent="-285750" algn="ctr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29.12.2012 № 273-ФЗ 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образовании в Российской Федерации»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Минпросвещения России от 02.09.2020 № 458 (в редакции от 30.08.2023)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Порядка приема на обучение по образовательным программам начального общего, основного общего и среднего общего образования»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ru-RU" sz="1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ctr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Самарской области от 27 марта 2024 г. </a:t>
            </a:r>
            <a:r>
              <a:rPr lang="ru-RU" sz="1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210-од</a:t>
            </a:r>
            <a:br>
              <a:rPr lang="ru-RU" sz="1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"Об утверждении административного регламента предоставления министерством образования и науки Самарской области государственной услуги "Прием заявлений о зачислении в государственные и муниципальные образовательные организации Самарской области, реализующие программы общего образования"</a:t>
            </a:r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ru-RU" sz="1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приема на обучение в конкретную организацию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осуществляющую образовательную деятельность по образовательным программам начального общего, основного общего и среднего общего образования (в части, не урегулированной законодательством об образовании)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530224" y="-17167"/>
            <a:ext cx="8506271" cy="719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>
                <a:solidFill>
                  <a:schemeClr val="bg1"/>
                </a:solidFill>
                <a:cs typeface="Arial" pitchFamily="34" charset="0"/>
              </a:rPr>
              <a:t>Нормативная правовая база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799532"/>
      </p:ext>
    </p:extLst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5" descr="Подложка для презентации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36438"/>
            <a:ext cx="8229600" cy="349548"/>
          </a:xfrm>
        </p:spPr>
        <p:txBody>
          <a:bodyPr/>
          <a:lstStyle/>
          <a:p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приема в 1 класс в 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году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79512" y="483518"/>
            <a:ext cx="8856984" cy="4536504"/>
          </a:xfrm>
        </p:spPr>
        <p:txBody>
          <a:bodyPr/>
          <a:lstStyle/>
          <a:p>
            <a:pPr marL="0" indent="0" algn="just">
              <a:buNone/>
            </a:pP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Федеральный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28.12.2024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544-ФЗ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внесении изменений в статьи 67 и 78 Федерального закона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 в Российской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 (вступает в силу с 01.04.2025)</a:t>
            </a:r>
          </a:p>
          <a:p>
            <a:pPr marL="0" indent="0" algn="just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ностранные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граждане принимаются на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обучение: 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условии предъявления документа, подтверждающего законность их нахождения на территории Российской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условии успешного прохождения на бесплатной основе в государственной или муниципальной общеобразовательной организации тестирования на знание русского языка, достаточное для освоения указанных образовательных программ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(лица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прошедшие тестирование на знание русского языка, достаточное для освоения образовательных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допускаются до освоения указанных образовательных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программ).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невыполнении указанных условий иностранным гражданам отказывается в прием на обучение.</a:t>
            </a:r>
          </a:p>
          <a:p>
            <a:pPr marL="0" indent="0" algn="just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лиц первоочередной, внеочередной или преимущественной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льготы для зачисления в 1 класс будет доступен новый функционал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отложенной (автоматической)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отправки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черновика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момент открытия записи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школу. 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 будет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доступен только во время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предзаполнения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черновика (с момента открытия формы и до старта записи в школу).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90D58-CE60-446D-AA5F-D73EC64356CC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200049"/>
      </p:ext>
    </p:extLst>
  </p:cSld>
  <p:clrMapOvr>
    <a:masterClrMapping/>
  </p:clrMapOvr>
  <p:transition spd="slow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5" descr="Подложка для презентации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36438"/>
            <a:ext cx="8229600" cy="349548"/>
          </a:xfrm>
        </p:spPr>
        <p:txBody>
          <a:bodyPr/>
          <a:lstStyle/>
          <a:p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приема в 1 класс в 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году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79512" y="588181"/>
            <a:ext cx="5328592" cy="3744416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заявителей, подающих через ЕПГУ заявления о приеме детей, сестры или братья которых обучаются в той же школе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форме подачи заявления на ЕПГУ необходимо: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указать преимущественное право для зачисления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ребенка; 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выбрать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школу;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ввести данные о брате или сестре, учащихся в выбранной школе: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фамилия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имя, отчество (при наличии) и дата рождения брата или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сестры.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90D58-CE60-446D-AA5F-D73EC64356CC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EE767245-D1D9-4A35-BCD2-E8ACEDB482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83518"/>
            <a:ext cx="3125355" cy="442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353551"/>
      </p:ext>
    </p:extLst>
  </p:cSld>
  <p:clrMapOvr>
    <a:masterClrMapping/>
  </p:clrMapOvr>
  <p:transition spd="slow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Подзаголовок 2"/>
          <p:cNvSpPr txBox="1">
            <a:spLocks/>
          </p:cNvSpPr>
          <p:nvPr/>
        </p:nvSpPr>
        <p:spPr bwMode="auto">
          <a:xfrm>
            <a:off x="190501" y="34102"/>
            <a:ext cx="88566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None/>
            </a:pPr>
            <a:r>
              <a:rPr lang="ru-RU" alt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Способы подачи заявлений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90501" y="417483"/>
            <a:ext cx="885666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электронной форме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(электронное обращение) посредством федеральной государственной информационной системы «Единый портал государственных и муниципальных услуг (функций)» (далее - ЕПГУ).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марта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предзаполнение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заявлений гражданами на ЕПГУ.</a:t>
            </a:r>
          </a:p>
          <a:p>
            <a:pPr algn="just"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 в образовательную организацию, реализующую основные общеобразовательные программы (далее – ОО)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бумажном носителе.</a:t>
            </a:r>
          </a:p>
          <a:p>
            <a:pPr algn="just"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операторов почтовой связи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пользования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заказным письмом в ОО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уведомлением о вручении.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4208" y="3579862"/>
            <a:ext cx="2488307" cy="1443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765546"/>
      </p:ext>
    </p:extLst>
  </p:cSld>
  <p:clrMapOvr>
    <a:masterClrMapping/>
  </p:clrMapOvr>
  <p:transition spd="slow">
    <p:pull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34765</TotalTime>
  <Words>424</Words>
  <Application>Microsoft Office PowerPoint</Application>
  <PresentationFormat>Экран (16:9)</PresentationFormat>
  <Paragraphs>40</Paragraphs>
  <Slides>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Особенности приема в 1 класс в 2025 году</vt:lpstr>
      <vt:lpstr>Особенности приема в 1 класс в 2025 году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Alekseenko</dc:creator>
  <cp:lastModifiedBy>Admin</cp:lastModifiedBy>
  <cp:revision>1435</cp:revision>
  <cp:lastPrinted>2024-02-14T08:05:05Z</cp:lastPrinted>
  <dcterms:created xsi:type="dcterms:W3CDTF">2011-08-02T12:15:49Z</dcterms:created>
  <dcterms:modified xsi:type="dcterms:W3CDTF">2025-02-28T14:07:18Z</dcterms:modified>
</cp:coreProperties>
</file>